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37" r:id="rId14"/>
    <p:sldId id="334" r:id="rId15"/>
    <p:sldId id="333" r:id="rId16"/>
    <p:sldId id="270" r:id="rId17"/>
    <p:sldId id="271" r:id="rId18"/>
    <p:sldId id="272" r:id="rId19"/>
    <p:sldId id="273" r:id="rId20"/>
    <p:sldId id="34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A Hackman" initials="KAH" lastIdx="1" clrIdx="0">
    <p:extLst>
      <p:ext uri="{19B8F6BF-5375-455C-9EA6-DF929625EA0E}">
        <p15:presenceInfo xmlns:p15="http://schemas.microsoft.com/office/powerpoint/2012/main" userId="S::kennethhackman@students.belhaven.edu::7680d232-cf00-46f6-a1d4-cd21c4eb33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6" autoAdjust="0"/>
    <p:restoredTop sz="94737" autoAdjust="0"/>
  </p:normalViewPr>
  <p:slideViewPr>
    <p:cSldViewPr>
      <p:cViewPr varScale="1">
        <p:scale>
          <a:sx n="116" d="100"/>
          <a:sy n="116" d="100"/>
        </p:scale>
        <p:origin x="208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6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9T11:14:36.368" idx="1">
    <p:pos x="5472" y="1063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B6286-9699-4F81-9083-32D5C0556D46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B0B814-B4BB-46AF-8515-6B9BAC0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0A5548-9EA6-420D-88D3-531F94468484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851BAE-6C44-44AF-8543-7B30A458AE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51BAE-6C44-44AF-8543-7B30A458AE6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CE83274-5442-0A48-A929-6F2C9F62E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1E1B6B-4CCA-42E3-B4AA-727B300789DE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2E785F-8296-411A-927C-3621C7CFD4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7.wav"/><Relationship Id="rId4" Type="http://schemas.openxmlformats.org/officeDocument/2006/relationships/audio" Target="../media/audio1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file:////Volumes/TOSHIBA%20EXT/Ken-MCS-files/Documents/My%20Documents/20th_century_fox.wav" TargetMode="External"/><Relationship Id="rId1" Type="http://schemas.microsoft.com/office/2007/relationships/media" Target="file:////Volumes/TOSHIBA%20EXT/Ken-MCS-files/Documents/My%20Documents/20th_century_fox.wav" TargetMode="Externa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6" y="-15240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Unit 1: The Nature of Zoology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1148670"/>
            <a:ext cx="4000500" cy="2051729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 brief introduction to the concepts that make </a:t>
            </a:r>
          </a:p>
          <a:p>
            <a:pPr algn="ctr"/>
            <a:r>
              <a:rPr lang="en-US" dirty="0"/>
              <a:t>zoology what it is.            </a:t>
            </a:r>
          </a:p>
        </p:txBody>
      </p:sp>
      <p:pic>
        <p:nvPicPr>
          <p:cNvPr id="4" name="Picture 3" descr="Great Frigatebir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4671"/>
            <a:ext cx="4572000" cy="3423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"/>
          <a:stretch/>
        </p:blipFill>
        <p:spPr>
          <a:xfrm>
            <a:off x="4572000" y="3434670"/>
            <a:ext cx="4572000" cy="3423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688"/>
          <a:stretch/>
        </p:blipFill>
        <p:spPr>
          <a:xfrm>
            <a:off x="4572000" y="1806258"/>
            <a:ext cx="2209800" cy="1621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01934"/>
            <a:ext cx="2438400" cy="162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C5987-6D6C-4448-98C8-A3DD372181C3}"/>
              </a:ext>
            </a:extLst>
          </p:cNvPr>
          <p:cNvSpPr txBox="1"/>
          <p:nvPr/>
        </p:nvSpPr>
        <p:spPr>
          <a:xfrm>
            <a:off x="4603673" y="180625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Ken Hackman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7CCE9-21AA-5F4B-BE67-F204B26F58F8}"/>
              </a:ext>
            </a:extLst>
          </p:cNvPr>
          <p:cNvSpPr/>
          <p:nvPr/>
        </p:nvSpPr>
        <p:spPr>
          <a:xfrm>
            <a:off x="6934200" y="6442501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Ken Hackman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71CFA-EDEA-4B40-A8D6-A12B4C5BB18D}"/>
              </a:ext>
            </a:extLst>
          </p:cNvPr>
          <p:cNvSpPr/>
          <p:nvPr/>
        </p:nvSpPr>
        <p:spPr>
          <a:xfrm>
            <a:off x="7679216" y="3157671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Ken Hackman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A10AB-4DAB-B54B-8DF3-A894CB10F963}"/>
              </a:ext>
            </a:extLst>
          </p:cNvPr>
          <p:cNvSpPr/>
          <p:nvPr/>
        </p:nvSpPr>
        <p:spPr>
          <a:xfrm>
            <a:off x="114300" y="5943600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Ken Hackman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6.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/>
              <a:t>This involves CHANGE, </a:t>
            </a:r>
          </a:p>
          <a:p>
            <a:pPr algn="ctr"/>
            <a:r>
              <a:rPr lang="en-US" sz="4000" i="1" u="sng" dirty="0"/>
              <a:t>not</a:t>
            </a:r>
            <a:r>
              <a:rPr lang="en-US" sz="4000" dirty="0"/>
              <a:t>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228439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600" dirty="0"/>
              <a:t>Significant change </a:t>
            </a:r>
            <a:r>
              <a:rPr lang="en-US" sz="3600" u="sng" dirty="0"/>
              <a:t>AFTER EMBRYONIC  DEVELOPMENT </a:t>
            </a:r>
            <a:r>
              <a:rPr lang="en-US" sz="3600" dirty="0"/>
              <a:t>results in what we call  </a:t>
            </a:r>
            <a:r>
              <a:rPr lang="en-US" sz="3600" dirty="0">
                <a:solidFill>
                  <a:srgbClr val="FFFF00"/>
                </a:solidFill>
              </a:rPr>
              <a:t>METAMORPHOSIS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CADA1_FR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7. Environmental Interaction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400" dirty="0"/>
              <a:t>The study of how organisms interact with their environment is called </a:t>
            </a:r>
            <a:r>
              <a:rPr lang="en-US" sz="4400" b="1" dirty="0">
                <a:solidFill>
                  <a:srgbClr val="FFFF00"/>
                </a:solidFill>
              </a:rPr>
              <a:t>ECOLOGY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nterpr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29406"/>
            <a:ext cx="83058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II.  Life Obeys Physical Laws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The First Law of Thermodynamics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590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(The Law of Conservation of Energy – Energy can neither be created nor destroyed- only changed in form.)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267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The Second Law of Thermodynamics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4876800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(Also known as the Law of </a:t>
            </a:r>
            <a:r>
              <a:rPr lang="en-US" sz="2800" dirty="0">
                <a:solidFill>
                  <a:srgbClr val="FFFF00"/>
                </a:solidFill>
              </a:rPr>
              <a:t>Entropy – </a:t>
            </a:r>
            <a:r>
              <a:rPr lang="en-US" sz="2800" dirty="0"/>
              <a:t>all living systems are moving toward a greater state of decay, disarray, or death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nt_tak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Question?</a:t>
            </a:r>
          </a:p>
        </p:txBody>
      </p:sp>
      <p:pic>
        <p:nvPicPr>
          <p:cNvPr id="5" name="Content Placeholder 4" descr="Screen Shot 2015-01-08 at 2.59.21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r="365"/>
          <a:stretch/>
        </p:blipFill>
        <p:spPr>
          <a:xfrm>
            <a:off x="361928" y="1709315"/>
            <a:ext cx="8186572" cy="39076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475" y="5616945"/>
            <a:ext cx="7693025" cy="178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is an animal and why are there so many different types?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5EF70-E5FA-274C-8F22-E4B3AFB075A9}"/>
              </a:ext>
            </a:extLst>
          </p:cNvPr>
          <p:cNvSpPr txBox="1"/>
          <p:nvPr/>
        </p:nvSpPr>
        <p:spPr>
          <a:xfrm>
            <a:off x="495316" y="348086"/>
            <a:ext cx="7919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III. Zoology as a part of Biology</a:t>
            </a:r>
          </a:p>
        </p:txBody>
      </p:sp>
    </p:spTree>
    <p:extLst>
      <p:ext uri="{BB962C8B-B14F-4D97-AF65-F5344CB8AC3E}">
        <p14:creationId xmlns:p14="http://schemas.microsoft.com/office/powerpoint/2010/main" val="793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10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C000"/>
                </a:solidFill>
              </a:rPr>
              <a:t>A</a:t>
            </a:r>
            <a:r>
              <a:rPr lang="en-US" sz="4000" dirty="0">
                <a:solidFill>
                  <a:srgbClr val="FFC000"/>
                </a:solidFill>
                <a:ea typeface="+mj-ea"/>
              </a:rPr>
              <a:t>. Zoology - Zoon (animal)  Logos (study)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20100" cy="4389120"/>
          </a:xfrm>
        </p:spPr>
        <p:txBody>
          <a:bodyPr rtlCol="0">
            <a:normAutofit fontScale="92500"/>
          </a:bodyPr>
          <a:lstStyle/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FFFF00"/>
                </a:solidFill>
                <a:ea typeface="+mn-ea"/>
              </a:rPr>
              <a:t>Cytology</a:t>
            </a:r>
            <a:r>
              <a:rPr lang="en-US" sz="3600" dirty="0">
                <a:ea typeface="+mn-ea"/>
              </a:rPr>
              <a:t>- study of cellular structure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i="1" dirty="0">
                <a:ea typeface="+mn-ea"/>
              </a:rPr>
              <a:t> 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i="1" dirty="0">
                <a:ea typeface="+mn-ea"/>
              </a:rPr>
              <a:t>Types of Cells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FF00"/>
                </a:solidFill>
                <a:ea typeface="+mn-ea"/>
              </a:rPr>
              <a:t>Prokaryotic Cells</a:t>
            </a:r>
            <a:r>
              <a:rPr lang="en-US" dirty="0">
                <a:ea typeface="+mn-ea"/>
              </a:rPr>
              <a:t> (</a:t>
            </a:r>
            <a:r>
              <a:rPr lang="en-US" i="1" dirty="0">
                <a:ea typeface="+mn-ea"/>
              </a:rPr>
              <a:t>before + nucleus</a:t>
            </a:r>
            <a:r>
              <a:rPr lang="en-US" dirty="0">
                <a:ea typeface="+mn-ea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+mn-ea"/>
              </a:rPr>
              <a:t>Lack a nucleus</a:t>
            </a:r>
            <a:r>
              <a:rPr lang="en-US" dirty="0">
                <a:ea typeface="+mn-ea"/>
              </a:rPr>
              <a:t>; genetic material in center of cell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Bacteria and </a:t>
            </a:r>
            <a:r>
              <a:rPr lang="en-US" dirty="0" err="1">
                <a:ea typeface="+mn-ea"/>
              </a:rPr>
              <a:t>cyanobacteria</a:t>
            </a:r>
            <a:endParaRPr lang="en-US" dirty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+mn-ea"/>
              </a:rPr>
              <a:t>1</a:t>
            </a:r>
            <a:r>
              <a:rPr lang="en-US" b="1" baseline="30000" dirty="0">
                <a:solidFill>
                  <a:srgbClr val="FFFF00"/>
                </a:solidFill>
                <a:ea typeface="+mn-ea"/>
              </a:rPr>
              <a:t>st</a:t>
            </a:r>
            <a:r>
              <a:rPr lang="en-US" b="1" dirty="0">
                <a:solidFill>
                  <a:srgbClr val="FFFF00"/>
                </a:solidFill>
                <a:ea typeface="+mn-ea"/>
              </a:rPr>
              <a:t> cell type to evolve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FF00"/>
                </a:solidFill>
                <a:ea typeface="+mn-ea"/>
              </a:rPr>
              <a:t>Eukaryotic Cells </a:t>
            </a:r>
            <a:r>
              <a:rPr lang="en-US" i="1" dirty="0">
                <a:ea typeface="+mn-ea"/>
              </a:rPr>
              <a:t>(true + nucleus)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ea typeface="+mn-ea"/>
              </a:rPr>
              <a:t>DNA bound by a nuclear membrane</a:t>
            </a:r>
            <a:r>
              <a:rPr lang="en-US" dirty="0">
                <a:ea typeface="+mn-ea"/>
              </a:rPr>
              <a:t>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ea typeface="+mn-ea"/>
              </a:rPr>
              <a:t>Contain membranous organelles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ea typeface="+mn-ea"/>
              </a:rPr>
              <a:t>Animals, Plants, Fungi, </a:t>
            </a:r>
            <a:r>
              <a:rPr lang="en-US" dirty="0" err="1">
                <a:solidFill>
                  <a:srgbClr val="FFFF00"/>
                </a:solidFill>
                <a:ea typeface="+mn-ea"/>
              </a:rPr>
              <a:t>Protists</a:t>
            </a:r>
            <a:endParaRPr lang="en-US" dirty="0">
              <a:solidFill>
                <a:srgbClr val="FFFF00"/>
              </a:solidFill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i="1" dirty="0">
              <a:solidFill>
                <a:schemeClr val="hlink"/>
              </a:solidFill>
              <a:ea typeface="+mn-ea"/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4296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37926" y="206187"/>
            <a:ext cx="8458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4000" dirty="0">
                <a:solidFill>
                  <a:srgbClr val="FFC000"/>
                </a:solidFill>
              </a:rPr>
              <a:t>B.  </a:t>
            </a:r>
            <a:r>
              <a:rPr lang="en-US" sz="4000" u="sng" dirty="0">
                <a:solidFill>
                  <a:srgbClr val="FFC000"/>
                </a:solidFill>
              </a:rPr>
              <a:t>ANIMALS</a:t>
            </a:r>
            <a:r>
              <a:rPr lang="en-US" sz="4000" dirty="0">
                <a:solidFill>
                  <a:srgbClr val="FFC000"/>
                </a:solidFill>
              </a:rPr>
              <a:t>           </a:t>
            </a:r>
            <a:r>
              <a:rPr lang="en-US" sz="4000" dirty="0">
                <a:solidFill>
                  <a:schemeClr val="tx1"/>
                </a:solidFill>
              </a:rPr>
              <a:t>vs. </a:t>
            </a:r>
            <a:r>
              <a:rPr lang="en-US" sz="4000" dirty="0">
                <a:solidFill>
                  <a:srgbClr val="FFC000"/>
                </a:solidFill>
              </a:rPr>
              <a:t>          </a:t>
            </a:r>
            <a:r>
              <a:rPr lang="en-US" sz="4000" u="sng" dirty="0">
                <a:solidFill>
                  <a:srgbClr val="FFC000"/>
                </a:solidFill>
              </a:rPr>
              <a:t>PLANTS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458199" cy="48322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A. Usually free-living                                        	A. Usually sessile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B. Consumers                            			B. Producers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C. No photosynthesis                  		C. Photosynthesis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D. Respond quickly                    			 D. Respond slowly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E. No central water vacuole       			 E. Large central 						                   water vacuole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latin typeface="Arial" charset="0"/>
              </a:rPr>
              <a:t>F. No rigid cell wall                     			 F. Rigid cell wall                                                                                         						     (cellulose)</a:t>
            </a:r>
          </a:p>
        </p:txBody>
      </p:sp>
      <p:pic>
        <p:nvPicPr>
          <p:cNvPr id="5124" name="Picture 4" descr="Photo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26" y="2743200"/>
            <a:ext cx="6972748" cy="10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6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49414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C. Therefore, animals are: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87938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j-lt"/>
              </a:rPr>
              <a:t>Mobile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710723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j-lt"/>
              </a:rPr>
              <a:t>Eukaryotic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3542063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j-lt"/>
              </a:rPr>
              <a:t>Multicellular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1166" y="437340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j-lt"/>
              </a:rPr>
              <a:t>Heterotrophs*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58794-E5E8-744F-B43B-784064C6FDC8}"/>
              </a:ext>
            </a:extLst>
          </p:cNvPr>
          <p:cNvSpPr txBox="1"/>
          <p:nvPr/>
        </p:nvSpPr>
        <p:spPr>
          <a:xfrm>
            <a:off x="2590800" y="524549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</a:rPr>
              <a:t>*ONLY animals ingest food (eat)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ep_meep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CADA1_FR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ickets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26181"/>
            <a:ext cx="83058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IV.  Principles of Science – </a:t>
            </a:r>
            <a:br>
              <a:rPr lang="en-US" sz="4400" b="1" dirty="0">
                <a:solidFill>
                  <a:srgbClr val="FFC000"/>
                </a:solidFill>
              </a:rPr>
            </a:br>
            <a:r>
              <a:rPr lang="en-US" sz="4400" b="1" dirty="0">
                <a:solidFill>
                  <a:srgbClr val="FFC000"/>
                </a:solidFill>
              </a:rPr>
              <a:t>    Controversy of Church and State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/>
              <a:t>Arkansas tries to initiate teaching of</a:t>
            </a:r>
          </a:p>
          <a:p>
            <a:pPr marL="457200" indent="-457200"/>
            <a:r>
              <a:rPr lang="en-US" sz="2400" dirty="0"/>
              <a:t>      Creationism  rather than Evolution.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124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  ACLU files  suit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886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C.   Arkansas decides to teach both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724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D.   ACLU files  suit  again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IV. Principles of Science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13360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1982 – Judge William Overton</a:t>
            </a:r>
          </a:p>
          <a:p>
            <a:endParaRPr lang="en-US" sz="2800" dirty="0"/>
          </a:p>
          <a:p>
            <a:r>
              <a:rPr lang="en-US" sz="2800" dirty="0"/>
              <a:t>1.  Science is guided by natural law</a:t>
            </a:r>
          </a:p>
          <a:p>
            <a:r>
              <a:rPr lang="en-US" sz="2800" dirty="0"/>
              <a:t>2. Science is explanatory by reference to</a:t>
            </a:r>
          </a:p>
          <a:p>
            <a:r>
              <a:rPr lang="en-US" sz="2800" dirty="0"/>
              <a:t>    natural law</a:t>
            </a:r>
          </a:p>
          <a:p>
            <a:r>
              <a:rPr lang="en-US" sz="2800" dirty="0"/>
              <a:t>3. Science is testable against the</a:t>
            </a:r>
          </a:p>
          <a:p>
            <a:r>
              <a:rPr lang="en-US" sz="2800" dirty="0"/>
              <a:t>    observable world</a:t>
            </a:r>
          </a:p>
          <a:p>
            <a:r>
              <a:rPr lang="en-US" sz="2800" dirty="0"/>
              <a:t>4. Science is tentative, its results are</a:t>
            </a:r>
          </a:p>
          <a:p>
            <a:r>
              <a:rPr lang="en-US" sz="2800" dirty="0"/>
              <a:t>    never final!</a:t>
            </a:r>
          </a:p>
          <a:p>
            <a:r>
              <a:rPr lang="en-US" sz="2800" dirty="0"/>
              <a:t>5. Science is falsifiable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V. Scientific Method: A new name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07004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Control</a:t>
            </a:r>
            <a:r>
              <a:rPr lang="en-US" sz="2400" dirty="0"/>
              <a:t> – The part of an experiment where </a:t>
            </a:r>
            <a:r>
              <a:rPr lang="en-US" sz="2400" b="1" i="1" dirty="0">
                <a:solidFill>
                  <a:srgbClr val="FFFF00"/>
                </a:solidFill>
              </a:rPr>
              <a:t>NOTHING</a:t>
            </a:r>
            <a:r>
              <a:rPr lang="en-US" sz="2400" dirty="0"/>
              <a:t> changes, to have a group to reference against.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FFFF00"/>
                </a:solidFill>
              </a:rPr>
              <a:t>Independent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Variable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b="1" i="1" dirty="0">
                <a:solidFill>
                  <a:srgbClr val="FFFF00"/>
                </a:solidFill>
              </a:rPr>
              <a:t>What</a:t>
            </a:r>
            <a:r>
              <a:rPr lang="en-US" sz="2400" dirty="0"/>
              <a:t> is being tested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FFFF00"/>
                </a:solidFill>
              </a:rPr>
              <a:t>Dependent Variable </a:t>
            </a:r>
            <a:r>
              <a:rPr lang="en-US" sz="2400" dirty="0"/>
              <a:t>– anything that happens as a </a:t>
            </a:r>
            <a:r>
              <a:rPr lang="en-US" sz="2400" b="1" i="1" dirty="0">
                <a:solidFill>
                  <a:srgbClr val="FFFF00"/>
                </a:solidFill>
              </a:rPr>
              <a:t>result</a:t>
            </a:r>
            <a:r>
              <a:rPr lang="en-US" sz="2400" dirty="0"/>
              <a:t> of the Independent Variable.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Powerful theories that guide extensive research are called</a:t>
            </a:r>
          </a:p>
          <a:p>
            <a:r>
              <a:rPr lang="en-US" sz="2400" dirty="0"/>
              <a:t>  </a:t>
            </a:r>
            <a:r>
              <a:rPr lang="en-US" sz="2400" b="1" dirty="0">
                <a:solidFill>
                  <a:srgbClr val="FFFF00"/>
                </a:solidFill>
              </a:rPr>
              <a:t>PARADIGMS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F42D8-48F9-7948-9860-19611825AB71}"/>
              </a:ext>
            </a:extLst>
          </p:cNvPr>
          <p:cNvSpPr txBox="1"/>
          <p:nvPr/>
        </p:nvSpPr>
        <p:spPr>
          <a:xfrm>
            <a:off x="381000" y="1716375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As there are many scientific methods of doing things, 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SOME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Higher-level books are learning a new term for this which you should be aware of: </a:t>
            </a:r>
            <a:r>
              <a:rPr lang="en-US" sz="2400" b="1" dirty="0" err="1">
                <a:solidFill>
                  <a:srgbClr val="FFFF00"/>
                </a:solidFill>
              </a:rPr>
              <a:t>Hypothetico</a:t>
            </a:r>
            <a:r>
              <a:rPr lang="en-US" sz="2400" b="1">
                <a:solidFill>
                  <a:srgbClr val="FFFF00"/>
                </a:solidFill>
              </a:rPr>
              <a:t>-deductive method.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FFC000"/>
                </a:solidFill>
              </a:rPr>
              <a:t>I. Fundamental Properties of Life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305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That’s All Folks!</a:t>
            </a:r>
          </a:p>
        </p:txBody>
      </p:sp>
    </p:spTree>
    <p:extLst>
      <p:ext uri="{BB962C8B-B14F-4D97-AF65-F5344CB8AC3E}">
        <p14:creationId xmlns:p14="http://schemas.microsoft.com/office/powerpoint/2010/main" val="212052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tsal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Chemical Uniqueness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Living systems exhibit a unique  and complex molecular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6482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 matter how much we are alike, we are so very much different from one another.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2. Complexity and Hierarchical Organization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499" y="298346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Ato</a:t>
            </a:r>
            <a:r>
              <a:rPr lang="en-US" b="1" dirty="0"/>
              <a:t>m</a:t>
            </a:r>
            <a:r>
              <a:rPr lang="en-US" dirty="0"/>
              <a:t>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252" y="2983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Macromolecules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95592" y="3008412"/>
            <a:ext cx="609600" cy="2931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790700" y="3072944"/>
            <a:ext cx="6096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867400" y="3048000"/>
            <a:ext cx="6096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2971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Tissues</a:t>
            </a:r>
          </a:p>
        </p:txBody>
      </p:sp>
      <p:sp>
        <p:nvSpPr>
          <p:cNvPr id="13" name="Bent Arrow 12"/>
          <p:cNvSpPr/>
          <p:nvPr/>
        </p:nvSpPr>
        <p:spPr>
          <a:xfrm rot="5400000">
            <a:off x="8534400" y="4191000"/>
            <a:ext cx="381000" cy="381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914400" y="3581400"/>
            <a:ext cx="6629400" cy="2286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ent-Up Arrow 15"/>
          <p:cNvSpPr/>
          <p:nvPr/>
        </p:nvSpPr>
        <p:spPr>
          <a:xfrm rot="5400000">
            <a:off x="876300" y="5067300"/>
            <a:ext cx="381000" cy="457200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209800" y="4114800"/>
            <a:ext cx="7620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962400" y="4114800"/>
            <a:ext cx="7620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172200" y="4114800"/>
            <a:ext cx="7620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124200" y="5257800"/>
            <a:ext cx="7620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334000" y="5257800"/>
            <a:ext cx="762000" cy="2286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Systems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Organisms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Populations</a:t>
            </a:r>
          </a:p>
        </p:txBody>
      </p:sp>
      <p:sp>
        <p:nvSpPr>
          <p:cNvPr id="28" name="Bent Arrow 27"/>
          <p:cNvSpPr/>
          <p:nvPr/>
        </p:nvSpPr>
        <p:spPr>
          <a:xfrm rot="5400000">
            <a:off x="7543800" y="3124200"/>
            <a:ext cx="381000" cy="381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838200" y="4648200"/>
            <a:ext cx="8153400" cy="2286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ent-Up Arrow 29"/>
          <p:cNvSpPr/>
          <p:nvPr/>
        </p:nvSpPr>
        <p:spPr>
          <a:xfrm rot="5400000">
            <a:off x="876300" y="3924300"/>
            <a:ext cx="381000" cy="457200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71600" y="518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0" y="518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Ecosystems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Biomes</a:t>
            </a:r>
          </a:p>
        </p:txBody>
      </p:sp>
      <p:sp>
        <p:nvSpPr>
          <p:cNvPr id="34" name="Bent Arrow 33"/>
          <p:cNvSpPr/>
          <p:nvPr/>
        </p:nvSpPr>
        <p:spPr>
          <a:xfrm rot="5400000">
            <a:off x="7658100" y="4838700"/>
            <a:ext cx="381000" cy="1371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1219200" y="5638800"/>
            <a:ext cx="7086600" cy="2286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Biosphere</a:t>
            </a:r>
          </a:p>
        </p:txBody>
      </p:sp>
      <p:sp>
        <p:nvSpPr>
          <p:cNvPr id="37" name="Bent-Up Arrow 36"/>
          <p:cNvSpPr/>
          <p:nvPr/>
        </p:nvSpPr>
        <p:spPr>
          <a:xfrm rot="5400000">
            <a:off x="1790700" y="5143500"/>
            <a:ext cx="381000" cy="2133600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  <p:bldP spid="10" grpId="0" animBg="1"/>
      <p:bldP spid="11" grpId="0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4782312"/>
          </a:xfrm>
        </p:spPr>
        <p:txBody>
          <a:bodyPr>
            <a:noAutofit/>
          </a:bodyPr>
          <a:lstStyle/>
          <a:p>
            <a:r>
              <a:rPr lang="en-US" sz="6000" dirty="0"/>
              <a:t>In the Biological Hierarchy, there are certain properties that emerge at a given level of the hierarchy, which we call </a:t>
            </a:r>
            <a:r>
              <a:rPr lang="en-US" sz="6000" dirty="0">
                <a:solidFill>
                  <a:srgbClr val="FFFF00"/>
                </a:solidFill>
              </a:rPr>
              <a:t>emergent properties</a:t>
            </a:r>
            <a:r>
              <a:rPr lang="en-US" sz="6000" dirty="0"/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3. Reproduction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209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you remember  “All living things reproduce”?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657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Now, ask yourself , “How?”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everything the same?</a:t>
            </a:r>
          </a:p>
        </p:txBody>
      </p:sp>
      <p:pic>
        <p:nvPicPr>
          <p:cNvPr id="6" name="20th_century_fox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wl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b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3. Reproduction </a:t>
            </a:r>
            <a:r>
              <a:rPr lang="en-US" sz="3600" dirty="0"/>
              <a:t>(cont.)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Heredity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971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are what your parents are!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810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46482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Fortunately, there are other sources and you can get a wide variety of traits from all of the previous generations!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h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Possession of a Genetic Code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20980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DNA and the sequencing of the nucleic acids that make it up create a genetic code.  This controls the framework by which all life is/was created! SAME proteins – different sequences!</a:t>
            </a: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ne_crash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Metabolism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209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of the chemical  activities of the body make up the </a:t>
            </a:r>
            <a:r>
              <a:rPr lang="en-US" sz="3600" dirty="0">
                <a:solidFill>
                  <a:srgbClr val="FFFF00"/>
                </a:solidFill>
              </a:rPr>
              <a:t>METABOLISM</a:t>
            </a:r>
            <a:r>
              <a:rPr lang="en-US" sz="3600" dirty="0"/>
              <a:t> of an organism.</a:t>
            </a:r>
          </a:p>
        </p:txBody>
      </p:sp>
    </p:spTree>
  </p:cSld>
  <p:clrMapOvr>
    <a:masterClrMapping/>
  </p:clrMapOvr>
  <p:transition>
    <p:sndAc>
      <p:stSnd>
        <p:snd r:embed="rId4" name="meep_meep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lane_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3" dur="10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23102</TotalTime>
  <Words>742</Words>
  <Application>Microsoft Macintosh PowerPoint</Application>
  <PresentationFormat>On-screen Show (4:3)</PresentationFormat>
  <Paragraphs>112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Wingdings</vt:lpstr>
      <vt:lpstr>Wingdings 2</vt:lpstr>
      <vt:lpstr>Flow</vt:lpstr>
      <vt:lpstr>Unit 1: The Nature of Zoology</vt:lpstr>
      <vt:lpstr>I. Fundamental Properties of Life</vt:lpstr>
      <vt:lpstr>1. Chemical Uniqueness</vt:lpstr>
      <vt:lpstr>2. Complexity and Hierarchical Organization</vt:lpstr>
      <vt:lpstr>In the Biological Hierarchy, there are certain properties that emerge at a given level of the hierarchy, which we call emergent properties.</vt:lpstr>
      <vt:lpstr>3. Reproduction</vt:lpstr>
      <vt:lpstr>3. Reproduction (cont.) </vt:lpstr>
      <vt:lpstr>4. Possession of a Genetic Code</vt:lpstr>
      <vt:lpstr>5. Metabolism</vt:lpstr>
      <vt:lpstr>6. Development</vt:lpstr>
      <vt:lpstr>7. Environmental Interaction</vt:lpstr>
      <vt:lpstr>II.  Life Obeys Physical Laws</vt:lpstr>
      <vt:lpstr>Question?</vt:lpstr>
      <vt:lpstr>A. Zoology - Zoon (animal)  Logos (study)</vt:lpstr>
      <vt:lpstr> B.  ANIMALS           vs.           PLANTS</vt:lpstr>
      <vt:lpstr>C. Therefore, animals are:</vt:lpstr>
      <vt:lpstr>IV.  Principles of Science –      Controversy of Church and State</vt:lpstr>
      <vt:lpstr>IV. Principles of Science (cont.)</vt:lpstr>
      <vt:lpstr>V. Scientific Method: A new name !</vt:lpstr>
      <vt:lpstr>That’s All Folks!</vt:lpstr>
    </vt:vector>
  </TitlesOfParts>
  <Company>MCSD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Zoology</dc:title>
  <dc:creator>Madison County Schools</dc:creator>
  <cp:lastModifiedBy>Kenneth A Hackman</cp:lastModifiedBy>
  <cp:revision>335</cp:revision>
  <dcterms:created xsi:type="dcterms:W3CDTF">2007-12-20T13:31:43Z</dcterms:created>
  <dcterms:modified xsi:type="dcterms:W3CDTF">2020-08-28T20:04:23Z</dcterms:modified>
</cp:coreProperties>
</file>